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8" r:id="rId22"/>
    <p:sldId id="260" r:id="rId23"/>
    <p:sldId id="262" r:id="rId24"/>
    <p:sldId id="263" r:id="rId25"/>
    <p:sldId id="261" r:id="rId26"/>
    <p:sldId id="264" r:id="rId27"/>
    <p:sldId id="265" r:id="rId28"/>
    <p:sldId id="266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D3C4D-91B6-40C5-9987-A456716F7A2F}" v="1239" dt="2026-01-05T17:38:00.283"/>
    <p1510:client id="{40B7B15B-E69B-43E7-8E62-955395242ECC}" v="1080" dt="2026-01-04T13:04:00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79553" autoAdjust="0"/>
  </p:normalViewPr>
  <p:slideViewPr>
    <p:cSldViewPr snapToGrid="0">
      <p:cViewPr varScale="1">
        <p:scale>
          <a:sx n="86" d="100"/>
          <a:sy n="86" d="100"/>
        </p:scale>
        <p:origin x="56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A65F1-3A03-4EBF-B445-2DC8D851A4F2}" type="datetimeFigureOut">
              <a:t>2026. 01. 12.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FD87C-5601-42CC-BFC7-5E358ECBAA0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705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D87C-5601-42CC-BFC7-5E358ECBAA0C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865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 - (</a:t>
            </a:r>
            <a:r>
              <a:rPr lang="en-US" dirty="0" err="1"/>
              <a:t>navigációs</a:t>
            </a:r>
            <a:r>
              <a:rPr lang="en-US" dirty="0"/>
              <a:t>) </a:t>
            </a:r>
            <a:r>
              <a:rPr lang="en-US" dirty="0" err="1"/>
              <a:t>komponens</a:t>
            </a:r>
            <a:r>
              <a:rPr lang="en-US" dirty="0"/>
              <a:t>, </a:t>
            </a:r>
            <a:r>
              <a:rPr lang="en-US" dirty="0" err="1"/>
              <a:t>ujrafelhasznalhato</a:t>
            </a:r>
            <a:endParaRPr lang="hu-HU" dirty="0" err="1"/>
          </a:p>
          <a:p>
            <a:endParaRPr lang="en-US" dirty="0"/>
          </a:p>
          <a:p>
            <a:r>
              <a:rPr lang="en-US" err="1"/>
              <a:t>isLoggedIn</a:t>
            </a:r>
            <a:r>
              <a:rPr lang="en-US" dirty="0"/>
              <a:t> </a:t>
            </a:r>
            <a:r>
              <a:rPr lang="en-US" err="1"/>
              <a:t>alapján</a:t>
            </a:r>
            <a:r>
              <a:rPr lang="en-US" dirty="0"/>
              <a:t> </a:t>
            </a:r>
            <a:r>
              <a:rPr lang="en-US" err="1"/>
              <a:t>eltérő</a:t>
            </a:r>
            <a:r>
              <a:rPr lang="en-US" dirty="0"/>
              <a:t> </a:t>
            </a:r>
            <a:r>
              <a:rPr lang="en-US" err="1"/>
              <a:t>menüpontok</a:t>
            </a:r>
            <a:r>
              <a:rPr lang="en-US" dirty="0"/>
              <a:t> </a:t>
            </a:r>
            <a:r>
              <a:rPr lang="en-US" err="1"/>
              <a:t>jelennek</a:t>
            </a:r>
            <a:r>
              <a:rPr lang="en-US" dirty="0"/>
              <a:t> meg, </a:t>
            </a:r>
            <a:r>
              <a:rPr lang="en-US" err="1"/>
              <a:t>csak</a:t>
            </a:r>
            <a:r>
              <a:rPr lang="en-US" dirty="0"/>
              <a:t> </a:t>
            </a:r>
            <a:r>
              <a:rPr lang="en-US" err="1"/>
              <a:t>bejelentkezett</a:t>
            </a:r>
            <a:r>
              <a:rPr lang="en-US" dirty="0"/>
              <a:t> </a:t>
            </a:r>
            <a:r>
              <a:rPr lang="en-US" err="1"/>
              <a:t>felhasználó</a:t>
            </a:r>
            <a:r>
              <a:rPr lang="en-US" dirty="0"/>
              <a:t> </a:t>
            </a:r>
            <a:r>
              <a:rPr lang="en-US" err="1"/>
              <a:t>látja</a:t>
            </a:r>
            <a:r>
              <a:rPr lang="en-US" dirty="0"/>
              <a:t> a </a:t>
            </a:r>
            <a:r>
              <a:rPr lang="en-US" err="1"/>
              <a:t>rendelési</a:t>
            </a:r>
            <a:r>
              <a:rPr lang="en-US" dirty="0"/>
              <a:t> </a:t>
            </a:r>
            <a:r>
              <a:rPr lang="en-US" err="1"/>
              <a:t>és</a:t>
            </a:r>
            <a:r>
              <a:rPr lang="en-US" dirty="0"/>
              <a:t> </a:t>
            </a:r>
            <a:r>
              <a:rPr lang="en-US" err="1"/>
              <a:t>profil</a:t>
            </a:r>
            <a:r>
              <a:rPr lang="en-US" dirty="0"/>
              <a:t> </a:t>
            </a:r>
            <a:r>
              <a:rPr lang="en-US" err="1"/>
              <a:t>funkciókat</a:t>
            </a:r>
            <a:br>
              <a:rPr lang="en-US" dirty="0">
                <a:ea typeface="Calibri"/>
                <a:cs typeface="+mn-lt"/>
              </a:rPr>
            </a:br>
            <a:endParaRPr lang="en-US" dirty="0">
              <a:ea typeface="Calibri"/>
              <a:cs typeface="+mn-lt"/>
            </a:endParaRPr>
          </a:p>
          <a:p>
            <a:r>
              <a:rPr lang="en-US" err="1"/>
              <a:t>setActivePage</a:t>
            </a:r>
            <a:r>
              <a:rPr lang="en-US" dirty="0"/>
              <a:t>() </a:t>
            </a:r>
            <a:r>
              <a:rPr lang="en-US" err="1"/>
              <a:t>segítségével</a:t>
            </a:r>
            <a:r>
              <a:rPr lang="en-US" dirty="0"/>
              <a:t> SPA (Single Page Application) - (</a:t>
            </a:r>
            <a:r>
              <a:rPr lang="en-US" err="1"/>
              <a:t>egyoldalu</a:t>
            </a:r>
            <a:r>
              <a:rPr lang="en-US" dirty="0"/>
              <a:t> </a:t>
            </a:r>
            <a:r>
              <a:rPr lang="en-US" err="1"/>
              <a:t>applikacio</a:t>
            </a:r>
            <a:r>
              <a:rPr lang="en-US" dirty="0"/>
              <a:t>) </a:t>
            </a:r>
            <a:r>
              <a:rPr lang="en-US" err="1"/>
              <a:t>jellegű</a:t>
            </a:r>
            <a:r>
              <a:rPr lang="en-US" dirty="0"/>
              <a:t> </a:t>
            </a:r>
            <a:r>
              <a:rPr lang="en-US" err="1"/>
              <a:t>oldalváltás</a:t>
            </a:r>
            <a:r>
              <a:rPr lang="en-US" dirty="0"/>
              <a:t>, </a:t>
            </a:r>
            <a:r>
              <a:rPr lang="en-US" err="1"/>
              <a:t>miert</a:t>
            </a:r>
            <a:r>
              <a:rPr lang="en-US" dirty="0"/>
              <a:t> jo? </a:t>
            </a:r>
            <a:r>
              <a:rPr lang="en-US" err="1"/>
              <a:t>Gyors</a:t>
            </a:r>
            <a:r>
              <a:rPr lang="en-US" dirty="0"/>
              <a:t>, </a:t>
            </a:r>
            <a:r>
              <a:rPr lang="en-US" err="1"/>
              <a:t>újratöltés</a:t>
            </a:r>
            <a:r>
              <a:rPr lang="en-US" dirty="0"/>
              <a:t> </a:t>
            </a:r>
            <a:r>
              <a:rPr lang="en-US" err="1"/>
              <a:t>nélküli</a:t>
            </a:r>
            <a:r>
              <a:rPr lang="en-US" dirty="0"/>
              <a:t> </a:t>
            </a:r>
            <a:r>
              <a:rPr lang="en-US" err="1"/>
              <a:t>navigáció</a:t>
            </a:r>
            <a:endParaRPr lang="en-US" dirty="0" err="1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FD87C-5601-42CC-BFC7-5E358ECBAA0C}" type="slidenum"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193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2026. 01. 12.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BC7A3480-5DB1-68BB-E70F-C8DEB8FB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" y="0"/>
            <a:ext cx="12186633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86456"/>
            <a:ext cx="9144000" cy="2387600"/>
          </a:xfrm>
        </p:spPr>
        <p:txBody>
          <a:bodyPr>
            <a:normAutofit/>
          </a:bodyPr>
          <a:lstStyle/>
          <a:p>
            <a:r>
              <a:rPr lang="hu-HU" sz="6600" b="1">
                <a:solidFill>
                  <a:srgbClr val="00FF11"/>
                </a:solidFill>
              </a:rPr>
              <a:t>Nexusdev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509459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800">
                <a:solidFill>
                  <a:srgbClr val="00FF11"/>
                </a:solidFill>
              </a:rPr>
              <a:t>Készitette: Farkas Miklos, Simo Zsolt, Medgyes Vendel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0FC7A4E3-3246-452D-B574-8AFCBD334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E53564B1-8857-480B-9EC7-1766C51E6157}"/>
              </a:ext>
            </a:extLst>
          </p:cNvPr>
          <p:cNvSpPr txBox="1">
            <a:spLocks/>
          </p:cNvSpPr>
          <p:nvPr/>
        </p:nvSpPr>
        <p:spPr>
          <a:xfrm>
            <a:off x="140777" y="-241892"/>
            <a:ext cx="528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>
                <a:solidFill>
                  <a:srgbClr val="00FF11"/>
                </a:solidFill>
              </a:rPr>
              <a:t>Chat Tábla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7916547-29BC-4909-8C6A-3CE61C894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9" t="16460"/>
          <a:stretch/>
        </p:blipFill>
        <p:spPr>
          <a:xfrm>
            <a:off x="5339888" y="958787"/>
            <a:ext cx="6711335" cy="371974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6A2656E-0743-49AA-AEFF-1170386D8F5E}"/>
              </a:ext>
            </a:extLst>
          </p:cNvPr>
          <p:cNvSpPr txBox="1"/>
          <p:nvPr/>
        </p:nvSpPr>
        <p:spPr>
          <a:xfrm>
            <a:off x="291263" y="1083671"/>
            <a:ext cx="3996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Chat tábla egy kapcsoló tábla amit az </a:t>
            </a:r>
            <a:r>
              <a:rPr lang="hu-HU" sz="2000" dirty="0" err="1">
                <a:solidFill>
                  <a:srgbClr val="00FF11"/>
                </a:solidFill>
              </a:rPr>
              <a:t>order</a:t>
            </a:r>
            <a:r>
              <a:rPr lang="hu-HU" sz="2000" dirty="0">
                <a:solidFill>
                  <a:srgbClr val="00FF11"/>
                </a:solidFill>
              </a:rPr>
              <a:t> és a </a:t>
            </a:r>
            <a:r>
              <a:rPr lang="hu-HU" sz="2000" dirty="0" err="1">
                <a:solidFill>
                  <a:srgbClr val="00FF11"/>
                </a:solidFill>
              </a:rPr>
              <a:t>chatel</a:t>
            </a:r>
            <a:r>
              <a:rPr lang="hu-HU" sz="2000" dirty="0">
                <a:solidFill>
                  <a:srgbClr val="00FF11"/>
                </a:solidFill>
              </a:rPr>
              <a:t> lehet összekapcsolni</a:t>
            </a:r>
          </a:p>
        </p:txBody>
      </p:sp>
    </p:spTree>
    <p:extLst>
      <p:ext uri="{BB962C8B-B14F-4D97-AF65-F5344CB8AC3E}">
        <p14:creationId xmlns:p14="http://schemas.microsoft.com/office/powerpoint/2010/main" val="173498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18EA632-D66E-4E03-BD7E-1A7B37C2A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B5A3F881-5A95-47E1-81C3-6B6B76384B67}"/>
              </a:ext>
            </a:extLst>
          </p:cNvPr>
          <p:cNvSpPr txBox="1">
            <a:spLocks/>
          </p:cNvSpPr>
          <p:nvPr/>
        </p:nvSpPr>
        <p:spPr>
          <a:xfrm>
            <a:off x="140777" y="-241892"/>
            <a:ext cx="528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 err="1">
                <a:solidFill>
                  <a:srgbClr val="00FF11"/>
                </a:solidFill>
              </a:rPr>
              <a:t>Orders</a:t>
            </a:r>
            <a:r>
              <a:rPr lang="hu-HU" b="1" dirty="0">
                <a:solidFill>
                  <a:srgbClr val="00FF11"/>
                </a:solidFill>
              </a:rPr>
              <a:t> Tábla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BCA24A3-030C-46B5-BBDA-0A242EE90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72"/>
          <a:stretch/>
        </p:blipFill>
        <p:spPr>
          <a:xfrm>
            <a:off x="4538526" y="598444"/>
            <a:ext cx="7435315" cy="5624804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5720FD26-A959-409C-9337-2361EB4290E9}"/>
              </a:ext>
            </a:extLst>
          </p:cNvPr>
          <p:cNvSpPr txBox="1"/>
          <p:nvPr/>
        </p:nvSpPr>
        <p:spPr>
          <a:xfrm>
            <a:off x="172606" y="1137532"/>
            <a:ext cx="41780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Megrendelésért felel amit a </a:t>
            </a:r>
            <a:r>
              <a:rPr lang="hu-HU" sz="2000" dirty="0" err="1">
                <a:solidFill>
                  <a:srgbClr val="00FF11"/>
                </a:solidFill>
              </a:rPr>
              <a:t>user</a:t>
            </a:r>
            <a:r>
              <a:rPr lang="hu-HU" sz="2000" dirty="0">
                <a:solidFill>
                  <a:srgbClr val="00FF11"/>
                </a:solidFill>
              </a:rPr>
              <a:t> leadott a weboldalon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rgbClr val="00FF11"/>
                </a:solidFill>
              </a:rPr>
              <a:t>Order_id</a:t>
            </a:r>
            <a:r>
              <a:rPr lang="hu-HU" sz="2000" dirty="0">
                <a:solidFill>
                  <a:srgbClr val="00FF11"/>
                </a:solidFill>
              </a:rPr>
              <a:t> az elsődleges kulcs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rgbClr val="00FF11"/>
                </a:solidFill>
              </a:rPr>
              <a:t>User_id</a:t>
            </a:r>
            <a:r>
              <a:rPr lang="hu-HU" sz="2000" dirty="0">
                <a:solidFill>
                  <a:srgbClr val="00FF11"/>
                </a:solidFill>
              </a:rPr>
              <a:t> kapcsolódik a </a:t>
            </a:r>
            <a:r>
              <a:rPr lang="hu-HU" sz="2000" dirty="0" err="1">
                <a:solidFill>
                  <a:srgbClr val="00FF11"/>
                </a:solidFill>
              </a:rPr>
              <a:t>usertáblához</a:t>
            </a:r>
            <a:r>
              <a:rPr lang="hu-HU" sz="2000" dirty="0">
                <a:solidFill>
                  <a:srgbClr val="00FF11"/>
                </a:solidFill>
              </a:rPr>
              <a:t> amihez hozzá lehet rendelni a felhasználót a rendeléséhez</a:t>
            </a:r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321499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A3596B37-D76C-C38E-DC2B-EC8354B64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61A98B-8BCF-BFE5-47BA-0716C80D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166" y="2773820"/>
            <a:ext cx="2275668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Backend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172764C-42F6-C49D-4CD1-AEB062567EB9}"/>
              </a:ext>
            </a:extLst>
          </p:cNvPr>
          <p:cNvCxnSpPr/>
          <p:nvPr/>
        </p:nvCxnSpPr>
        <p:spPr>
          <a:xfrm flipV="1">
            <a:off x="141942" y="3402028"/>
            <a:ext cx="4737313" cy="2582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EF3330A-6C70-7D02-4D20-FE2D1B20752E}"/>
              </a:ext>
            </a:extLst>
          </p:cNvPr>
          <p:cNvCxnSpPr>
            <a:cxnSpLocks/>
          </p:cNvCxnSpPr>
          <p:nvPr/>
        </p:nvCxnSpPr>
        <p:spPr>
          <a:xfrm flipV="1">
            <a:off x="7206585" y="3395570"/>
            <a:ext cx="4834178" cy="9039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487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DDD5E90D-985C-ADD8-009C-8A3F1188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3B57A53-8EF5-907F-9A3C-8076890E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7" y="-241892"/>
            <a:ext cx="5284923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Alap szerver beállítás</a:t>
            </a:r>
          </a:p>
        </p:txBody>
      </p:sp>
      <p:pic>
        <p:nvPicPr>
          <p:cNvPr id="5" name="Kép 4" descr="A képen szöveg, képernyőkép, Betűtípus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2498AB33-526B-9184-9F92-AA0CA1FC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8" y="1234216"/>
            <a:ext cx="4505485" cy="5022418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C637FA66-55B3-11FE-80AB-7F8EFC117D54}"/>
              </a:ext>
            </a:extLst>
          </p:cNvPr>
          <p:cNvSpPr/>
          <p:nvPr/>
        </p:nvSpPr>
        <p:spPr>
          <a:xfrm>
            <a:off x="141126" y="1232340"/>
            <a:ext cx="4569415" cy="502790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304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92F5AD7F-0CC5-1A7C-0ECF-365FD719C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152"/>
            <a:ext cx="12191999" cy="6860152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4DDEE3F1-E578-43B0-DC60-B0BA0E3FD121}"/>
              </a:ext>
            </a:extLst>
          </p:cNvPr>
          <p:cNvSpPr txBox="1"/>
          <p:nvPr/>
        </p:nvSpPr>
        <p:spPr>
          <a:xfrm>
            <a:off x="93541" y="-1694"/>
            <a:ext cx="26850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400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128AD1E-6883-4720-9599-237E2B584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2" y="1616263"/>
            <a:ext cx="6169036" cy="4979335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CEE76683-8301-91B2-CDD7-CBD6D6F76027}"/>
              </a:ext>
            </a:extLst>
          </p:cNvPr>
          <p:cNvSpPr/>
          <p:nvPr/>
        </p:nvSpPr>
        <p:spPr>
          <a:xfrm>
            <a:off x="93541" y="1616263"/>
            <a:ext cx="6169036" cy="4979335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AE6E0FD-7CF3-427B-9C32-86C219EA8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41" y="187973"/>
            <a:ext cx="5650017" cy="3033691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CA25EBB1-CDCA-436B-B4AE-EB22A4CB4CE2}"/>
              </a:ext>
            </a:extLst>
          </p:cNvPr>
          <p:cNvSpPr/>
          <p:nvPr/>
        </p:nvSpPr>
        <p:spPr>
          <a:xfrm>
            <a:off x="6448440" y="187973"/>
            <a:ext cx="5650017" cy="3033690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69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2FDE7404-3CCF-8F2A-2B45-1044927C1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6DBCA1B-9D4E-4B16-0C9F-91F96F10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163679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B9DD1F9-57CA-0ECD-DF9F-D87ED1F5C1C0}"/>
              </a:ext>
            </a:extLst>
          </p:cNvPr>
          <p:cNvSpPr/>
          <p:nvPr/>
        </p:nvSpPr>
        <p:spPr>
          <a:xfrm>
            <a:off x="5455650" y="255181"/>
            <a:ext cx="5973399" cy="634763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6C07595-F3B3-4D2B-B386-275B978A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650" y="255181"/>
            <a:ext cx="5973399" cy="634763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D375271-1F44-1AED-ED54-24743EBD433C}"/>
              </a:ext>
            </a:extLst>
          </p:cNvPr>
          <p:cNvSpPr txBox="1"/>
          <p:nvPr/>
        </p:nvSpPr>
        <p:spPr>
          <a:xfrm>
            <a:off x="108488" y="1275610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Adat ellenőrzés és adat vissza adás</a:t>
            </a:r>
          </a:p>
        </p:txBody>
      </p:sp>
    </p:spTree>
    <p:extLst>
      <p:ext uri="{BB962C8B-B14F-4D97-AF65-F5344CB8AC3E}">
        <p14:creationId xmlns:p14="http://schemas.microsoft.com/office/powerpoint/2010/main" val="4226778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A23E-B898-12E2-E813-EEA9774A2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768F99A-B4EB-7234-A5FE-2183564FD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FF7008E-F47D-BF3A-245F-D4CE703C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FD58F738-5DDE-409E-CB86-F74196C0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314" y="148525"/>
            <a:ext cx="5419915" cy="656095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1B0F1E5E-DE16-4E9A-07B5-7CC8FC032FD0}"/>
              </a:ext>
            </a:extLst>
          </p:cNvPr>
          <p:cNvSpPr/>
          <p:nvPr/>
        </p:nvSpPr>
        <p:spPr>
          <a:xfrm>
            <a:off x="6618126" y="148839"/>
            <a:ext cx="5467026" cy="6558365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81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F7D84-1457-2F32-5AC2-8E50BAED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87B0E445-FCBA-019E-3E53-EAF804934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15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301C9AA-75F2-4B98-74BE-D71DE7F2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477BBE1-D6C1-54DA-DC7D-E68C5161531E}"/>
              </a:ext>
            </a:extLst>
          </p:cNvPr>
          <p:cNvSpPr/>
          <p:nvPr/>
        </p:nvSpPr>
        <p:spPr>
          <a:xfrm>
            <a:off x="4374020" y="1184350"/>
            <a:ext cx="7499952" cy="4690900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F98236-53B4-4A86-9271-13D15B6B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8" y="727210"/>
            <a:ext cx="3868117" cy="579543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126B091-C163-43A1-8F0E-81D55B5FC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20" y="1184349"/>
            <a:ext cx="7499953" cy="469090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6BAF2558-47E0-4651-B055-069C9AFF3375}"/>
              </a:ext>
            </a:extLst>
          </p:cNvPr>
          <p:cNvSpPr/>
          <p:nvPr/>
        </p:nvSpPr>
        <p:spPr>
          <a:xfrm>
            <a:off x="199887" y="727210"/>
            <a:ext cx="3868116" cy="5795436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293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4ECA9-04E9-459A-2210-80A9F36C3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1DE2B0C8-FF06-54ED-657B-041B39435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376B396-7B71-1A2C-760F-9D1202FB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8B7EBE9-B3CC-2CE3-0902-5D4C8B0A68D9}"/>
              </a:ext>
            </a:extLst>
          </p:cNvPr>
          <p:cNvSpPr/>
          <p:nvPr/>
        </p:nvSpPr>
        <p:spPr>
          <a:xfrm>
            <a:off x="284431" y="771787"/>
            <a:ext cx="3952095" cy="572129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FD3AC98-2C80-4966-8313-7E24E08EB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2" y="771787"/>
            <a:ext cx="3952095" cy="5721292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4537855-A6BA-4954-8A3D-18131DDCA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596" y="1852865"/>
            <a:ext cx="5177758" cy="3282329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0EC107D7-0F5D-4192-8A63-60A23BBB3347}"/>
              </a:ext>
            </a:extLst>
          </p:cNvPr>
          <p:cNvSpPr/>
          <p:nvPr/>
        </p:nvSpPr>
        <p:spPr>
          <a:xfrm>
            <a:off x="5366595" y="1852865"/>
            <a:ext cx="5177758" cy="3282328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601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B493-C4EB-E6BC-C837-9909D2F3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59955A42-6536-9049-6253-660543DC6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7FB61D-4ADC-72AA-D9F7-2D9FF8EE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4315523-5AFF-16ED-3FF6-E1398554A6A5}"/>
              </a:ext>
            </a:extLst>
          </p:cNvPr>
          <p:cNvSpPr/>
          <p:nvPr/>
        </p:nvSpPr>
        <p:spPr>
          <a:xfrm>
            <a:off x="5328521" y="1904299"/>
            <a:ext cx="6801959" cy="331685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1A52BF0-EA94-4BC5-AB16-578F3640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5" y="1140903"/>
            <a:ext cx="5080560" cy="52058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94A9306-25F5-44BD-8F43-4754EB3CB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522" y="1904299"/>
            <a:ext cx="6738123" cy="3284587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91791DB6-C6EB-4AEF-99F5-BA79C12E09FE}"/>
              </a:ext>
            </a:extLst>
          </p:cNvPr>
          <p:cNvSpPr/>
          <p:nvPr/>
        </p:nvSpPr>
        <p:spPr>
          <a:xfrm>
            <a:off x="61519" y="1140903"/>
            <a:ext cx="5144395" cy="520585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897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49A8FFB9-D0F4-1385-F260-CCB1FE3F2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678"/>
            <a:ext cx="12240845" cy="690684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8B0CE7-2A49-F8B7-BD2F-C84685C9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54" y="81818"/>
            <a:ext cx="10515600" cy="1325563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00FF11"/>
                </a:solidFill>
              </a:rPr>
              <a:t>Alapötlet</a:t>
            </a:r>
            <a:endParaRPr lang="hu-HU" b="1" dirty="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879381D-78CF-C50E-BBD9-E40573041D29}"/>
              </a:ext>
            </a:extLst>
          </p:cNvPr>
          <p:cNvSpPr txBox="1"/>
          <p:nvPr/>
        </p:nvSpPr>
        <p:spPr>
          <a:xfrm>
            <a:off x="153203" y="1710346"/>
            <a:ext cx="773385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Egy digitális felületet hoztunk létre</a:t>
            </a: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Magánszemélyek és vállalkozások számára elérhető</a:t>
            </a:r>
            <a:endParaRPr lang="hu-HU" sz="24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Lehetőséget biztosít egyedi digitális megoldások megrendelésére</a:t>
            </a: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  <a:ea typeface="+mn-lt"/>
                <a:cs typeface="+mn-lt"/>
              </a:rPr>
              <a:t>Pénzért cserébe az alábbi szolgáltatások rendelhetők:</a:t>
            </a:r>
          </a:p>
          <a:p>
            <a:r>
              <a:rPr lang="hu-HU" sz="2400" dirty="0">
                <a:solidFill>
                  <a:srgbClr val="00FF11"/>
                </a:solidFill>
              </a:rPr>
              <a:t>                                          - weboldalak</a:t>
            </a:r>
          </a:p>
          <a:p>
            <a:r>
              <a:rPr lang="hu-HU" sz="2400" dirty="0">
                <a:solidFill>
                  <a:srgbClr val="00FF11"/>
                </a:solidFill>
              </a:rPr>
              <a:t>                                                              - asztali alkalmazások</a:t>
            </a:r>
          </a:p>
          <a:p>
            <a:r>
              <a:rPr lang="hu-HU" sz="2400" dirty="0">
                <a:solidFill>
                  <a:srgbClr val="00FF11"/>
                </a:solidFill>
              </a:rPr>
              <a:t>                                                              - egyéb digitális megoldások</a:t>
            </a:r>
          </a:p>
        </p:txBody>
      </p:sp>
    </p:spTree>
    <p:extLst>
      <p:ext uri="{BB962C8B-B14F-4D97-AF65-F5344CB8AC3E}">
        <p14:creationId xmlns:p14="http://schemas.microsoft.com/office/powerpoint/2010/main" val="166180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2B4D-919C-00EA-E26E-89AFA198A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09E88CEC-A872-8BD6-9352-BE84FD5EC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7842551-6713-B4F6-8A50-5D5EFFEC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8" y="-280638"/>
            <a:ext cx="2417736" cy="135139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Server.js</a:t>
            </a:r>
          </a:p>
        </p:txBody>
      </p:sp>
      <p:pic>
        <p:nvPicPr>
          <p:cNvPr id="3" name="Kép 2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1FF9ABE5-669A-4BF6-C678-18EFE9DC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596" y="154983"/>
            <a:ext cx="4511350" cy="6554492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538A2DC-911D-6379-D7EC-16A5584ECBD6}"/>
              </a:ext>
            </a:extLst>
          </p:cNvPr>
          <p:cNvSpPr/>
          <p:nvPr/>
        </p:nvSpPr>
        <p:spPr>
          <a:xfrm>
            <a:off x="7457931" y="151596"/>
            <a:ext cx="4504839" cy="6551907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1410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7FB41-DAEB-CE13-2F58-9141AFD3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B464089-A716-5CE4-8EB5-B762C428A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73930E-E6D2-0AA3-0AC5-39C9AAEA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674" y="2767362"/>
            <a:ext cx="2430651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Frontend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0AE35DD9-D4B2-A5E6-65B5-E46315F879F3}"/>
              </a:ext>
            </a:extLst>
          </p:cNvPr>
          <p:cNvCxnSpPr/>
          <p:nvPr/>
        </p:nvCxnSpPr>
        <p:spPr>
          <a:xfrm flipV="1">
            <a:off x="141942" y="3402028"/>
            <a:ext cx="4737313" cy="2582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CD87388F-8E5E-14EA-DE94-69108B632F05}"/>
              </a:ext>
            </a:extLst>
          </p:cNvPr>
          <p:cNvCxnSpPr>
            <a:cxnSpLocks/>
          </p:cNvCxnSpPr>
          <p:nvPr/>
        </p:nvCxnSpPr>
        <p:spPr>
          <a:xfrm flipV="1">
            <a:off x="7206585" y="3395570"/>
            <a:ext cx="4834178" cy="9039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452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6D51E3B8-FE86-94BC-4A3E-91FFC827E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40CE7EC-81CC-6550-6700-98D499E7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87" y="108751"/>
            <a:ext cx="2482554" cy="727358"/>
          </a:xfrm>
        </p:spPr>
        <p:txBody>
          <a:bodyPr/>
          <a:lstStyle/>
          <a:p>
            <a:r>
              <a:rPr lang="hu-HU" b="1">
                <a:solidFill>
                  <a:srgbClr val="00FF11"/>
                </a:solidFill>
              </a:rPr>
              <a:t>Frontend</a:t>
            </a:r>
          </a:p>
        </p:txBody>
      </p:sp>
      <p:pic>
        <p:nvPicPr>
          <p:cNvPr id="5" name="Kép 4" descr="A képen képernyőkép, szöveg látható&#10;&#10;Lehet, hogy az AI által létrehozott tartalom helytelen.">
            <a:extLst>
              <a:ext uri="{FF2B5EF4-FFF2-40B4-BE49-F238E27FC236}">
                <a16:creationId xmlns:a16="http://schemas.microsoft.com/office/drawing/2014/main" id="{CDC09EAE-D3B4-D29E-371F-DEF0D34B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3" y="1193216"/>
            <a:ext cx="7968953" cy="447869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488D71D7-7F33-52A7-0D8A-3B6FA493D074}"/>
              </a:ext>
            </a:extLst>
          </p:cNvPr>
          <p:cNvSpPr/>
          <p:nvPr/>
        </p:nvSpPr>
        <p:spPr>
          <a:xfrm>
            <a:off x="206523" y="1196411"/>
            <a:ext cx="7968953" cy="472867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1B16706-91EF-872D-0B11-320B1B2F3CB8}"/>
              </a:ext>
            </a:extLst>
          </p:cNvPr>
          <p:cNvSpPr txBox="1"/>
          <p:nvPr/>
        </p:nvSpPr>
        <p:spPr>
          <a:xfrm>
            <a:off x="8417607" y="12889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0ACC1E4-A938-A0B2-E0DF-3A959C9BDE0F}"/>
              </a:ext>
            </a:extLst>
          </p:cNvPr>
          <p:cNvSpPr txBox="1"/>
          <p:nvPr/>
        </p:nvSpPr>
        <p:spPr>
          <a:xfrm>
            <a:off x="8417607" y="1196411"/>
            <a:ext cx="3391256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Főoldal mikor a felhasználok megnyitják a weboldalt ezt látják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Erről az oldalról lehet bejelentkezni/regisztrálni illetve a rólunk oldalt megnyitni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Ezen az oldalon csak egy szöveg van illetve egy </a:t>
            </a:r>
            <a:r>
              <a:rPr lang="hu-HU" sz="2000" dirty="0" err="1">
                <a:solidFill>
                  <a:srgbClr val="00FF11"/>
                </a:solidFill>
              </a:rPr>
              <a:t>navbar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1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28264434-2B97-C213-4132-5337E494B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43" y="3762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671BC6C-F99E-F12B-5CBB-1DEDAE75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9" y="101630"/>
            <a:ext cx="2076629" cy="649021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rgbClr val="00FF11"/>
                </a:solidFill>
              </a:rPr>
              <a:t>Fő oldal</a:t>
            </a:r>
          </a:p>
        </p:txBody>
      </p:sp>
      <p:pic>
        <p:nvPicPr>
          <p:cNvPr id="5" name="Kép 4" descr="A képen szöveg, képernyőkép, képernyő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2F3143C3-0B57-6DF6-D07D-1DC4FE6D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6" y="695896"/>
            <a:ext cx="7317070" cy="251050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6015CA9E-F45E-5DBF-FC61-A2DE9E7835B3}"/>
              </a:ext>
            </a:extLst>
          </p:cNvPr>
          <p:cNvSpPr/>
          <p:nvPr/>
        </p:nvSpPr>
        <p:spPr>
          <a:xfrm>
            <a:off x="220766" y="725581"/>
            <a:ext cx="7323745" cy="2509614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94D34A1-EB05-9371-BC47-F0198627BC9A}"/>
              </a:ext>
            </a:extLst>
          </p:cNvPr>
          <p:cNvSpPr txBox="1"/>
          <p:nvPr/>
        </p:nvSpPr>
        <p:spPr>
          <a:xfrm>
            <a:off x="7729173" y="751905"/>
            <a:ext cx="356929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fő oldal </a:t>
            </a:r>
          </a:p>
          <a:p>
            <a:pPr marL="285750" indent="-285750">
              <a:buFont typeface="Arial"/>
              <a:buChar char="•"/>
            </a:pPr>
            <a:endParaRPr lang="hu-HU" sz="24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Itt csak köszöntjük azokat akik az oldalunkra látogatnak</a:t>
            </a:r>
          </a:p>
        </p:txBody>
      </p:sp>
      <p:pic>
        <p:nvPicPr>
          <p:cNvPr id="8" name="Kép 7" descr="A képen képernyőkép, szöveg látható&#10;&#10;Lehet, hogy az AI által létrehozott tartalom helytelen.">
            <a:extLst>
              <a:ext uri="{FF2B5EF4-FFF2-40B4-BE49-F238E27FC236}">
                <a16:creationId xmlns:a16="http://schemas.microsoft.com/office/drawing/2014/main" id="{C902EFF8-DDAA-6BB3-7386-CFCAEF6B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6" y="3653641"/>
            <a:ext cx="8346392" cy="2669932"/>
          </a:xfrm>
          <a:prstGeom prst="rect">
            <a:avLst/>
          </a:prstGeom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61BEAE72-9088-D9FB-096A-F8C40C7DE93F}"/>
              </a:ext>
            </a:extLst>
          </p:cNvPr>
          <p:cNvSpPr/>
          <p:nvPr/>
        </p:nvSpPr>
        <p:spPr>
          <a:xfrm>
            <a:off x="203896" y="3651598"/>
            <a:ext cx="8363484" cy="2673409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747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445D393F-7C56-756B-7742-3A046597A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8457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F6D40CF-02FA-F003-324D-CCF0510B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-2960"/>
            <a:ext cx="3095787" cy="76375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rgbClr val="00FF11"/>
                </a:solidFill>
              </a:rPr>
              <a:t>Rólunk oldal</a:t>
            </a:r>
          </a:p>
        </p:txBody>
      </p:sp>
      <p:pic>
        <p:nvPicPr>
          <p:cNvPr id="5" name="Kép 4" descr="A képen szöveg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F6632DE2-8792-AA53-4A04-8C094061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990" y="77491"/>
            <a:ext cx="6228158" cy="6644899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A2A8E0F-34B3-C28B-A1E3-65027BD0068B}"/>
              </a:ext>
            </a:extLst>
          </p:cNvPr>
          <p:cNvSpPr/>
          <p:nvPr/>
        </p:nvSpPr>
        <p:spPr>
          <a:xfrm>
            <a:off x="5791739" y="75485"/>
            <a:ext cx="6229026" cy="6648771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 descr="A képen szöveg, képernyőkép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721C1249-4B7F-084F-00F2-8E22585B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" y="697423"/>
            <a:ext cx="5590998" cy="4223289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33CAAA5-C738-7920-C934-2FD5A3EBC68F}"/>
              </a:ext>
            </a:extLst>
          </p:cNvPr>
          <p:cNvSpPr/>
          <p:nvPr/>
        </p:nvSpPr>
        <p:spPr>
          <a:xfrm>
            <a:off x="91096" y="697862"/>
            <a:ext cx="5576805" cy="4220704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E60F1FB-17F2-BE4E-7AD2-F14E96114159}"/>
              </a:ext>
            </a:extLst>
          </p:cNvPr>
          <p:cNvSpPr txBox="1"/>
          <p:nvPr/>
        </p:nvSpPr>
        <p:spPr>
          <a:xfrm>
            <a:off x="88714" y="5328043"/>
            <a:ext cx="398306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rólunk oldal ahol a </a:t>
            </a:r>
            <a:r>
              <a:rPr lang="hu-HU" sz="2000">
                <a:solidFill>
                  <a:srgbClr val="00FF11"/>
                </a:solidFill>
              </a:rPr>
              <a:t>céget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Illetve a dolgozókat mutatjuk be</a:t>
            </a:r>
          </a:p>
        </p:txBody>
      </p:sp>
    </p:spTree>
    <p:extLst>
      <p:ext uri="{BB962C8B-B14F-4D97-AF65-F5344CB8AC3E}">
        <p14:creationId xmlns:p14="http://schemas.microsoft.com/office/powerpoint/2010/main" val="3254772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C60677D0-34CD-4D84-C468-F3D908D13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BB35577-49F2-AE09-5D82-0F0EAD0D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94" y="108751"/>
            <a:ext cx="3550778" cy="720236"/>
          </a:xfrm>
        </p:spPr>
        <p:txBody>
          <a:bodyPr/>
          <a:lstStyle/>
          <a:p>
            <a:r>
              <a:rPr lang="hu-HU" b="1" err="1">
                <a:solidFill>
                  <a:srgbClr val="00FF11"/>
                </a:solidFill>
              </a:rPr>
              <a:t>Navbar</a:t>
            </a:r>
            <a:endParaRPr lang="hu-HU" b="1">
              <a:solidFill>
                <a:srgbClr val="00FF11"/>
              </a:solidFill>
            </a:endParaRPr>
          </a:p>
        </p:txBody>
      </p:sp>
      <p:pic>
        <p:nvPicPr>
          <p:cNvPr id="3" name="Kép 2" descr="A képen szöveg, képernyőkép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E7146397-CA10-5F9D-A266-9303FAE80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78" y="826577"/>
            <a:ext cx="10468737" cy="594101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442C68A2-6CD9-5698-D0B4-5BF04A9805C0}"/>
              </a:ext>
            </a:extLst>
          </p:cNvPr>
          <p:cNvSpPr/>
          <p:nvPr/>
        </p:nvSpPr>
        <p:spPr>
          <a:xfrm>
            <a:off x="137541" y="825369"/>
            <a:ext cx="10471687" cy="5931975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7801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A2F7EAE6-8793-C685-3377-ADD30AD56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4536" y="0"/>
            <a:ext cx="12256575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41F51D0-43C0-7F03-98D3-FA633888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-2960"/>
            <a:ext cx="3412211" cy="757292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Login modul</a:t>
            </a:r>
            <a:endParaRPr lang="hu-HU" dirty="0">
              <a:solidFill>
                <a:srgbClr val="00FF11"/>
              </a:solidFill>
            </a:endParaRP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D0717B76-FD86-16A1-8EBA-44A66CBB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29" y="587645"/>
            <a:ext cx="6556010" cy="605079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9882E89-8607-487E-843A-CD08C7EC6CE1}"/>
              </a:ext>
            </a:extLst>
          </p:cNvPr>
          <p:cNvSpPr/>
          <p:nvPr/>
        </p:nvSpPr>
        <p:spPr>
          <a:xfrm>
            <a:off x="5555377" y="588271"/>
            <a:ext cx="6558365" cy="604821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 descr="A képen szöveg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138F0D88-B4C9-B2F3-4939-8378ADA53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25" y="1030716"/>
            <a:ext cx="2848622" cy="288510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26E39B3-C8F6-DC1B-545D-8FCC78ED23C4}"/>
              </a:ext>
            </a:extLst>
          </p:cNvPr>
          <p:cNvSpPr txBox="1"/>
          <p:nvPr/>
        </p:nvSpPr>
        <p:spPr>
          <a:xfrm>
            <a:off x="186456" y="4290810"/>
            <a:ext cx="303379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login modul ahol a felhasználó egy emaillel illetve egy jelszóval betud jelentkezni</a:t>
            </a:r>
          </a:p>
        </p:txBody>
      </p:sp>
    </p:spTree>
    <p:extLst>
      <p:ext uri="{BB962C8B-B14F-4D97-AF65-F5344CB8AC3E}">
        <p14:creationId xmlns:p14="http://schemas.microsoft.com/office/powerpoint/2010/main" val="309250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B8D16DC4-BB54-27F2-3072-98492D9B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E39228D-A04C-E0AC-3082-ABF08EDC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4" y="-2960"/>
            <a:ext cx="4910380" cy="737919"/>
          </a:xfrm>
        </p:spPr>
        <p:txBody>
          <a:bodyPr/>
          <a:lstStyle/>
          <a:p>
            <a:r>
              <a:rPr lang="hu-HU" sz="4000" b="1" dirty="0" err="1">
                <a:solidFill>
                  <a:srgbClr val="00FF11"/>
                </a:solidFill>
              </a:rPr>
              <a:t>Regisztrácio</a:t>
            </a:r>
            <a:r>
              <a:rPr lang="hu-HU" sz="4000" b="1" dirty="0">
                <a:solidFill>
                  <a:srgbClr val="00FF11"/>
                </a:solidFill>
              </a:rPr>
              <a:t> modul</a:t>
            </a:r>
            <a:endParaRPr lang="hu-HU" sz="4000" dirty="0">
              <a:solidFill>
                <a:srgbClr val="00FF11"/>
              </a:solidFill>
            </a:endParaRP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1D3DD8AD-303A-4CE0-5ECB-CD35F22A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17" y="180813"/>
            <a:ext cx="5333471" cy="6496373"/>
          </a:xfrm>
          <a:prstGeom prst="rect">
            <a:avLst/>
          </a:prstGeom>
        </p:spPr>
      </p:pic>
      <p:pic>
        <p:nvPicPr>
          <p:cNvPr id="6" name="Kép 5" descr="A képen szöveg, képernyőkép, szoftver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F2F54F97-9C24-0DF3-3B7D-52B291FF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17" y="734150"/>
            <a:ext cx="2561096" cy="391735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DC18D20-600D-F2DF-8920-30A6CAC759A0}"/>
              </a:ext>
            </a:extLst>
          </p:cNvPr>
          <p:cNvSpPr txBox="1"/>
          <p:nvPr/>
        </p:nvSpPr>
        <p:spPr>
          <a:xfrm>
            <a:off x="151660" y="4818518"/>
            <a:ext cx="27431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 dirty="0">
                <a:solidFill>
                  <a:srgbClr val="00FF11"/>
                </a:solidFill>
              </a:rPr>
              <a:t>Ez a regisztrációs modul ahol a felhasználó a weboldalon regisztrálni tud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0D1D29AB-9860-2D95-21F9-7211572C11A4}"/>
              </a:ext>
            </a:extLst>
          </p:cNvPr>
          <p:cNvSpPr/>
          <p:nvPr/>
        </p:nvSpPr>
        <p:spPr>
          <a:xfrm>
            <a:off x="6608660" y="180750"/>
            <a:ext cx="5331415" cy="6493788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8658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3C71DE84-C338-93D5-F40E-C2DF2DB3F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251AD03-E448-099F-4834-A4A8FB46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03" y="74532"/>
            <a:ext cx="5736956" cy="660428"/>
          </a:xfrm>
        </p:spPr>
        <p:txBody>
          <a:bodyPr/>
          <a:lstStyle/>
          <a:p>
            <a:r>
              <a:rPr lang="hu-HU" sz="4000" b="1" dirty="0">
                <a:solidFill>
                  <a:srgbClr val="00FF11"/>
                </a:solidFill>
              </a:rPr>
              <a:t>Login/</a:t>
            </a:r>
            <a:r>
              <a:rPr lang="hu-HU" sz="4000" b="1" dirty="0" err="1">
                <a:solidFill>
                  <a:srgbClr val="00FF11"/>
                </a:solidFill>
              </a:rPr>
              <a:t>Regisztrácio</a:t>
            </a:r>
            <a:r>
              <a:rPr lang="hu-HU" sz="4000" b="1" dirty="0">
                <a:solidFill>
                  <a:srgbClr val="00FF11"/>
                </a:solidFill>
              </a:rPr>
              <a:t> modul</a:t>
            </a:r>
          </a:p>
        </p:txBody>
      </p:sp>
      <p:pic>
        <p:nvPicPr>
          <p:cNvPr id="5" name="Kép 4" descr="A képen szöveg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3FC41407-0AF3-AF58-43CB-B434F9130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6" y="1207575"/>
            <a:ext cx="7694611" cy="5011120"/>
          </a:xfrm>
          <a:prstGeom prst="rect">
            <a:avLst/>
          </a:prstGeom>
        </p:spPr>
      </p:pic>
      <p:pic>
        <p:nvPicPr>
          <p:cNvPr id="6" name="Kép 5" descr="A képen szöveg, képernyőkép, Betűtípus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319D9BCC-B18C-61DC-19F0-C57A2B24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240" y="1206608"/>
            <a:ext cx="3190875" cy="140970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59C7820D-F4A0-B650-DD1A-3F9F0F8A53A5}"/>
              </a:ext>
            </a:extLst>
          </p:cNvPr>
          <p:cNvSpPr/>
          <p:nvPr/>
        </p:nvSpPr>
        <p:spPr>
          <a:xfrm>
            <a:off x="8207393" y="1206447"/>
            <a:ext cx="3187483" cy="1411636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D97FF408-7FB9-2C99-3D53-7155B2F90EAD}"/>
              </a:ext>
            </a:extLst>
          </p:cNvPr>
          <p:cNvSpPr/>
          <p:nvPr/>
        </p:nvSpPr>
        <p:spPr>
          <a:xfrm>
            <a:off x="118181" y="1206886"/>
            <a:ext cx="7701365" cy="5014992"/>
          </a:xfrm>
          <a:prstGeom prst="rect">
            <a:avLst/>
          </a:prstGeom>
          <a:noFill/>
          <a:ln>
            <a:solidFill>
              <a:srgbClr val="00F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A49019E-57AB-DB61-406B-0747DCE39C95}"/>
              </a:ext>
            </a:extLst>
          </p:cNvPr>
          <p:cNvSpPr txBox="1"/>
          <p:nvPr/>
        </p:nvSpPr>
        <p:spPr>
          <a:xfrm>
            <a:off x="8207518" y="2830760"/>
            <a:ext cx="274965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</a:t>
            </a:r>
            <a:r>
              <a:rPr lang="hu-HU" sz="2000" dirty="0" err="1">
                <a:solidFill>
                  <a:srgbClr val="00FF11"/>
                </a:solidFill>
              </a:rPr>
              <a:t>jsx</a:t>
            </a:r>
            <a:r>
              <a:rPr lang="hu-HU" sz="2000" dirty="0">
                <a:solidFill>
                  <a:srgbClr val="00FF11"/>
                </a:solidFill>
              </a:rPr>
              <a:t> </a:t>
            </a:r>
            <a:r>
              <a:rPr lang="hu-HU" sz="2000" dirty="0" err="1">
                <a:solidFill>
                  <a:srgbClr val="00FF11"/>
                </a:solidFill>
              </a:rPr>
              <a:t>fajl</a:t>
            </a:r>
            <a:r>
              <a:rPr lang="hu-HU" sz="2000" dirty="0">
                <a:solidFill>
                  <a:srgbClr val="00FF11"/>
                </a:solidFill>
              </a:rPr>
              <a:t> a bejelentkezés és a regisztráció ablak megnyitására szolgál</a:t>
            </a:r>
          </a:p>
        </p:txBody>
      </p:sp>
    </p:spTree>
    <p:extLst>
      <p:ext uri="{BB962C8B-B14F-4D97-AF65-F5344CB8AC3E}">
        <p14:creationId xmlns:p14="http://schemas.microsoft.com/office/powerpoint/2010/main" val="2356579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E091661B-5887-AFAF-2D0D-0910D9578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1D524E-536D-7D47-755B-3E9AD76FE8C8}"/>
              </a:ext>
            </a:extLst>
          </p:cNvPr>
          <p:cNvSpPr txBox="1"/>
          <p:nvPr/>
        </p:nvSpPr>
        <p:spPr>
          <a:xfrm>
            <a:off x="291981" y="1495514"/>
            <a:ext cx="7044583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A projekt ötlete korábbi tapasztalatainkból született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Már készítettünk weboldalakat különböző megrendelők számára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A kommunikáció kizárólag e-mailen zajlott, ami nehézkes megoldásnak bizonyult</a:t>
            </a: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Illetve </a:t>
            </a: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személyes indíttatás is hozzájárult az ötlethez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r>
              <a:rPr lang="hu-HU" sz="2400" b="1">
                <a:solidFill>
                  <a:srgbClr val="00FF11"/>
                </a:solidFill>
              </a:rPr>
              <a:t>Célunk</a:t>
            </a:r>
            <a:endParaRPr lang="hu-HU" sz="2400" b="1" dirty="0">
              <a:solidFill>
                <a:srgbClr val="00FF11"/>
              </a:solidFill>
            </a:endParaRPr>
          </a:p>
          <a:p>
            <a:endParaRPr lang="hu-HU" sz="2400" b="1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Átláthatóbb 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Biztonságosabb </a:t>
            </a: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Kényelmesebb felület létrehozása</a:t>
            </a:r>
            <a:endParaRPr lang="hu-HU" sz="200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EC6DE96-B63A-17BB-266A-4D0522B13592}"/>
              </a:ext>
            </a:extLst>
          </p:cNvPr>
          <p:cNvSpPr txBox="1"/>
          <p:nvPr/>
        </p:nvSpPr>
        <p:spPr>
          <a:xfrm>
            <a:off x="291981" y="29198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000" b="1">
                <a:solidFill>
                  <a:srgbClr val="00FF11"/>
                </a:solidFill>
              </a:rPr>
              <a:t>Alapötlet</a:t>
            </a:r>
          </a:p>
        </p:txBody>
      </p:sp>
    </p:spTree>
    <p:extLst>
      <p:ext uri="{BB962C8B-B14F-4D97-AF65-F5344CB8AC3E}">
        <p14:creationId xmlns:p14="http://schemas.microsoft.com/office/powerpoint/2010/main" val="82674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B1FB041-4239-C53E-DB86-1403ABAD7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60"/>
            <a:ext cx="12191999" cy="686274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0AE049C-F4B9-D63D-F657-5987067B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8" y="-140501"/>
            <a:ext cx="7403507" cy="1325563"/>
          </a:xfrm>
        </p:spPr>
        <p:txBody>
          <a:bodyPr>
            <a:normAutofit/>
          </a:bodyPr>
          <a:lstStyle/>
          <a:p>
            <a:r>
              <a:rPr lang="hu-HU" sz="4000" b="1">
                <a:solidFill>
                  <a:srgbClr val="00FF11"/>
                </a:solidFill>
              </a:rPr>
              <a:t>Felhasznált ismeretek/szoftverek</a:t>
            </a:r>
            <a:endParaRPr lang="hu-HU" sz="4000" b="1" dirty="0">
              <a:solidFill>
                <a:srgbClr val="00FF1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5DB70E9-3D81-9D95-3C7F-DC0F4BCA8008}"/>
              </a:ext>
            </a:extLst>
          </p:cNvPr>
          <p:cNvSpPr txBox="1"/>
          <p:nvPr/>
        </p:nvSpPr>
        <p:spPr>
          <a:xfrm>
            <a:off x="7100130" y="1951289"/>
            <a:ext cx="432417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>
                <a:solidFill>
                  <a:srgbClr val="00FF11"/>
                </a:solidFill>
              </a:rPr>
              <a:t>Ismeretek</a:t>
            </a:r>
            <a:endParaRPr lang="hu-HU" sz="2400" b="1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</a:rPr>
              <a:t>C# </a:t>
            </a: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(Admin panelhez használtuk, Asztali alkalmazáshoz)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Php ( Adatbázis Készítás/Kezelés 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 sz="2000">
                <a:solidFill>
                  <a:srgbClr val="00FF11"/>
                </a:solidFill>
                <a:ea typeface="+mn-lt"/>
                <a:cs typeface="+mn-lt"/>
              </a:rPr>
              <a:t>Html, Css, React, JavaScript ( Webalkalamzás )</a:t>
            </a:r>
            <a:endParaRPr lang="hu-HU" sz="2000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endParaRPr lang="hu-HU" dirty="0">
              <a:solidFill>
                <a:srgbClr val="00FF1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F1414DA-D4A7-881A-0911-B1DDA0897CA2}"/>
              </a:ext>
            </a:extLst>
          </p:cNvPr>
          <p:cNvSpPr txBox="1"/>
          <p:nvPr/>
        </p:nvSpPr>
        <p:spPr>
          <a:xfrm>
            <a:off x="320467" y="1951289"/>
            <a:ext cx="515026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b="1">
                <a:solidFill>
                  <a:srgbClr val="00FF11"/>
                </a:solidFill>
                <a:ea typeface="+mn-lt"/>
                <a:cs typeface="+mn-lt"/>
              </a:rPr>
              <a:t>Szoftverek</a:t>
            </a:r>
            <a:endParaRPr lang="hu-HU" sz="2400" b="1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hu-HU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GitHub (Fájl megosztás)</a:t>
            </a:r>
            <a:endParaRPr lang="hu-HU" dirty="0">
              <a:solidFill>
                <a:srgbClr val="00FF1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VisualStudio (Frontend, Backend)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VisualStudio Code (Admin Asztali Alkalmazás)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Xammp (localhost szerever host)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Trello ( Munka menet követése, feladatok megadása, ötletek összeszedése)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Discord ( kommunikácio)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MySQL Workbench, PhpMyAdmin ( Adatbázis)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LucidChart ( adatbazis megtervezése)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hu-HU">
                <a:solidFill>
                  <a:srgbClr val="00FF11"/>
                </a:solidFill>
                <a:ea typeface="+mn-lt"/>
                <a:cs typeface="+mn-lt"/>
              </a:rPr>
              <a:t>Figma (Terv Design)</a:t>
            </a:r>
            <a:endParaRPr lang="hu-HU" dirty="0">
              <a:solidFill>
                <a:srgbClr val="00FF1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hu-HU" dirty="0">
              <a:solidFill>
                <a:srgbClr val="00FF11"/>
              </a:solidFill>
            </a:endParaRP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1530ECF1-DE97-6A64-6AB6-4FE34F898F51}"/>
              </a:ext>
            </a:extLst>
          </p:cNvPr>
          <p:cNvCxnSpPr/>
          <p:nvPr/>
        </p:nvCxnSpPr>
        <p:spPr>
          <a:xfrm>
            <a:off x="6131608" y="1481272"/>
            <a:ext cx="21365" cy="4557756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56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7FB41-DAEB-CE13-2F58-9141AFD3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CB464089-A716-5CE4-8EB5-B762C428A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873930E-E6D2-0AA3-0AC5-39C9AAEA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674" y="2767362"/>
            <a:ext cx="2558813" cy="1325563"/>
          </a:xfrm>
        </p:spPr>
        <p:txBody>
          <a:bodyPr/>
          <a:lstStyle/>
          <a:p>
            <a:r>
              <a:rPr lang="hu-HU" b="1" dirty="0">
                <a:solidFill>
                  <a:srgbClr val="00FF11"/>
                </a:solidFill>
              </a:rPr>
              <a:t>Adatbázis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0AE35DD9-D4B2-A5E6-65B5-E46315F879F3}"/>
              </a:ext>
            </a:extLst>
          </p:cNvPr>
          <p:cNvCxnSpPr/>
          <p:nvPr/>
        </p:nvCxnSpPr>
        <p:spPr>
          <a:xfrm flipV="1">
            <a:off x="141942" y="3402028"/>
            <a:ext cx="4737313" cy="2582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CD87388F-8E5E-14EA-DE94-69108B632F05}"/>
              </a:ext>
            </a:extLst>
          </p:cNvPr>
          <p:cNvCxnSpPr>
            <a:cxnSpLocks/>
          </p:cNvCxnSpPr>
          <p:nvPr/>
        </p:nvCxnSpPr>
        <p:spPr>
          <a:xfrm>
            <a:off x="7324078" y="3395570"/>
            <a:ext cx="4716685" cy="1"/>
          </a:xfrm>
          <a:prstGeom prst="straightConnector1">
            <a:avLst/>
          </a:prstGeom>
          <a:ln w="28575">
            <a:solidFill>
              <a:srgbClr val="00FF1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99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FA9B9242-26FE-427F-88CB-5696B93AA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60152"/>
          </a:xfrm>
          <a:prstGeom prst="rect">
            <a:avLst/>
          </a:prstGeom>
        </p:spPr>
      </p:pic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AFDA9AE-AB2C-40F1-B2B7-44D2B0210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79" y="772356"/>
            <a:ext cx="9598400" cy="5733080"/>
          </a:xfr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09B2AE71-83F5-4E2E-A34C-CF271ED8CEEF}"/>
              </a:ext>
            </a:extLst>
          </p:cNvPr>
          <p:cNvSpPr txBox="1">
            <a:spLocks/>
          </p:cNvSpPr>
          <p:nvPr/>
        </p:nvSpPr>
        <p:spPr>
          <a:xfrm>
            <a:off x="140777" y="-241892"/>
            <a:ext cx="528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>
                <a:solidFill>
                  <a:srgbClr val="00FF11"/>
                </a:solidFill>
              </a:rPr>
              <a:t>Adatbázis Terv</a:t>
            </a:r>
          </a:p>
        </p:txBody>
      </p:sp>
    </p:spTree>
    <p:extLst>
      <p:ext uri="{BB962C8B-B14F-4D97-AF65-F5344CB8AC3E}">
        <p14:creationId xmlns:p14="http://schemas.microsoft.com/office/powerpoint/2010/main" val="104606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0215CF7E-BC1E-42AF-A09F-5ED78F5A9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D254A200-3EF5-4B42-98FF-651D6AAC4773}"/>
              </a:ext>
            </a:extLst>
          </p:cNvPr>
          <p:cNvSpPr txBox="1">
            <a:spLocks/>
          </p:cNvSpPr>
          <p:nvPr/>
        </p:nvSpPr>
        <p:spPr>
          <a:xfrm>
            <a:off x="140777" y="-241892"/>
            <a:ext cx="528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>
                <a:solidFill>
                  <a:srgbClr val="00FF11"/>
                </a:solidFill>
              </a:rPr>
              <a:t>Adatbázis végleges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4914B05-4B0A-42F1-83D7-8F55C526A1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15" y="841864"/>
            <a:ext cx="7921768" cy="57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0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A11008A5-8D3F-4ED4-9D47-0ED5C831C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270EBBA3-31BE-4EAB-A2AB-B1EE12892AAD}"/>
              </a:ext>
            </a:extLst>
          </p:cNvPr>
          <p:cNvSpPr txBox="1">
            <a:spLocks/>
          </p:cNvSpPr>
          <p:nvPr/>
        </p:nvSpPr>
        <p:spPr>
          <a:xfrm>
            <a:off x="140777" y="-241892"/>
            <a:ext cx="528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 err="1">
                <a:solidFill>
                  <a:srgbClr val="00FF11"/>
                </a:solidFill>
              </a:rPr>
              <a:t>User</a:t>
            </a:r>
            <a:r>
              <a:rPr lang="hu-HU" b="1" dirty="0">
                <a:solidFill>
                  <a:srgbClr val="00FF11"/>
                </a:solidFill>
              </a:rPr>
              <a:t> Tábla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324FAD-6FF6-4D7F-BC25-62FD4390C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51" y="1325281"/>
            <a:ext cx="7893748" cy="462571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355B4F9-F308-433E-944D-795D28CC3B0A}"/>
              </a:ext>
            </a:extLst>
          </p:cNvPr>
          <p:cNvSpPr txBox="1"/>
          <p:nvPr/>
        </p:nvSpPr>
        <p:spPr>
          <a:xfrm>
            <a:off x="223401" y="1325281"/>
            <a:ext cx="34014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Felhasználó tábla ahol a felhasználó adatait tároljuk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rgbClr val="00FF11"/>
                </a:solidFill>
              </a:rPr>
              <a:t>user_id</a:t>
            </a:r>
            <a:r>
              <a:rPr lang="hu-HU" sz="2000" dirty="0">
                <a:solidFill>
                  <a:srgbClr val="00FF11"/>
                </a:solidFill>
              </a:rPr>
              <a:t> a kulcs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0291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fekete, képernyőkép, monokróm, fekete-fehér látható&#10;&#10;Lehet, hogy az AI által létrehozott tartalom helytelen.">
            <a:extLst>
              <a:ext uri="{FF2B5EF4-FFF2-40B4-BE49-F238E27FC236}">
                <a16:creationId xmlns:a16="http://schemas.microsoft.com/office/drawing/2014/main" id="{2DDE4978-DD0E-4D2C-8E25-C86541EBD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2"/>
            <a:ext cx="12191999" cy="6860151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F5C3F23-FB81-4FE8-BA32-D848C93C98A5}"/>
              </a:ext>
            </a:extLst>
          </p:cNvPr>
          <p:cNvSpPr txBox="1">
            <a:spLocks/>
          </p:cNvSpPr>
          <p:nvPr/>
        </p:nvSpPr>
        <p:spPr>
          <a:xfrm>
            <a:off x="140777" y="-241892"/>
            <a:ext cx="528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 err="1">
                <a:solidFill>
                  <a:srgbClr val="00FF11"/>
                </a:solidFill>
              </a:rPr>
              <a:t>Message</a:t>
            </a:r>
            <a:r>
              <a:rPr lang="hu-HU" b="1" dirty="0">
                <a:solidFill>
                  <a:srgbClr val="00FF11"/>
                </a:solidFill>
              </a:rPr>
              <a:t> Tábla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F861DA4-99AA-49F2-9E8F-F0432DE5F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8"/>
          <a:stretch/>
        </p:blipFill>
        <p:spPr>
          <a:xfrm>
            <a:off x="5582681" y="1154097"/>
            <a:ext cx="6376487" cy="479394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F1373F7-99E3-4115-9CB1-66F04DB35B99}"/>
              </a:ext>
            </a:extLst>
          </p:cNvPr>
          <p:cNvSpPr txBox="1"/>
          <p:nvPr/>
        </p:nvSpPr>
        <p:spPr>
          <a:xfrm>
            <a:off x="140777" y="1325281"/>
            <a:ext cx="433997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00FF11"/>
                </a:solidFill>
              </a:rPr>
              <a:t>Ez a tábla az üzenetekért felel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rgbClr val="00FF11"/>
                </a:solidFill>
              </a:rPr>
              <a:t>Message_id</a:t>
            </a:r>
            <a:r>
              <a:rPr lang="hu-HU" sz="2000" dirty="0">
                <a:solidFill>
                  <a:srgbClr val="00FF11"/>
                </a:solidFill>
              </a:rPr>
              <a:t> az elsődleges kulcs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rgbClr val="00FF11"/>
                </a:solidFill>
              </a:rPr>
              <a:t>User_id</a:t>
            </a:r>
            <a:r>
              <a:rPr lang="hu-HU" sz="2000" dirty="0">
                <a:solidFill>
                  <a:srgbClr val="00FF11"/>
                </a:solidFill>
              </a:rPr>
              <a:t> </a:t>
            </a:r>
            <a:r>
              <a:rPr lang="hu-HU" sz="2000" dirty="0" err="1">
                <a:solidFill>
                  <a:srgbClr val="00FF11"/>
                </a:solidFill>
              </a:rPr>
              <a:t>kapcsolodik</a:t>
            </a:r>
            <a:r>
              <a:rPr lang="hu-HU" sz="2000" dirty="0">
                <a:solidFill>
                  <a:srgbClr val="00FF11"/>
                </a:solidFill>
              </a:rPr>
              <a:t> a </a:t>
            </a:r>
            <a:r>
              <a:rPr lang="hu-HU" sz="2000" dirty="0" err="1">
                <a:solidFill>
                  <a:srgbClr val="00FF11"/>
                </a:solidFill>
              </a:rPr>
              <a:t>userrel</a:t>
            </a:r>
            <a:endParaRPr lang="hu-HU" sz="2000" dirty="0">
              <a:solidFill>
                <a:srgbClr val="00FF1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000" dirty="0">
              <a:solidFill>
                <a:srgbClr val="00FF1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rgbClr val="00FF11"/>
                </a:solidFill>
              </a:rPr>
              <a:t>Order_id</a:t>
            </a:r>
            <a:r>
              <a:rPr lang="hu-HU" sz="2000" dirty="0">
                <a:solidFill>
                  <a:srgbClr val="00FF11"/>
                </a:solidFill>
              </a:rPr>
              <a:t> </a:t>
            </a:r>
            <a:r>
              <a:rPr lang="hu-HU" sz="2000" dirty="0" err="1">
                <a:solidFill>
                  <a:srgbClr val="00FF11"/>
                </a:solidFill>
              </a:rPr>
              <a:t>orders</a:t>
            </a:r>
            <a:r>
              <a:rPr lang="hu-HU" sz="2000" dirty="0">
                <a:solidFill>
                  <a:srgbClr val="00FF11"/>
                </a:solidFill>
              </a:rPr>
              <a:t> táblával </a:t>
            </a:r>
            <a:r>
              <a:rPr lang="hu-HU" sz="2000" dirty="0" err="1">
                <a:solidFill>
                  <a:srgbClr val="00FF11"/>
                </a:solidFill>
              </a:rPr>
              <a:t>kapcsolodik</a:t>
            </a:r>
            <a:endParaRPr lang="hu-HU" sz="2000" dirty="0">
              <a:solidFill>
                <a:srgbClr val="00FF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8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496</Words>
  <Application>Microsoft Office PowerPoint</Application>
  <PresentationFormat>Szélesvásznú</PresentationFormat>
  <Paragraphs>105</Paragraphs>
  <Slides>28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Office-téma</vt:lpstr>
      <vt:lpstr>Nexusdev</vt:lpstr>
      <vt:lpstr>Alapötlet</vt:lpstr>
      <vt:lpstr>PowerPoint-bemutató</vt:lpstr>
      <vt:lpstr>Felhasznált ismeretek/szoftverek</vt:lpstr>
      <vt:lpstr>Adatbázis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Backend</vt:lpstr>
      <vt:lpstr>Alap szerver beállítás</vt:lpstr>
      <vt:lpstr>PowerPoint-bemutató</vt:lpstr>
      <vt:lpstr>Server.js</vt:lpstr>
      <vt:lpstr>Server.js</vt:lpstr>
      <vt:lpstr>Server.js</vt:lpstr>
      <vt:lpstr>Server.js</vt:lpstr>
      <vt:lpstr>Server.js</vt:lpstr>
      <vt:lpstr>Server.js</vt:lpstr>
      <vt:lpstr>Frontend</vt:lpstr>
      <vt:lpstr>Frontend</vt:lpstr>
      <vt:lpstr>Fő oldal</vt:lpstr>
      <vt:lpstr>Rólunk oldal</vt:lpstr>
      <vt:lpstr>Navbar</vt:lpstr>
      <vt:lpstr>Login modul</vt:lpstr>
      <vt:lpstr>Regisztrácio modul</vt:lpstr>
      <vt:lpstr>Login/Regisztrácio modul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Nexusdev</dc:title>
  <dc:creator/>
  <cp:lastModifiedBy>Farkas Miklós Tibor 171</cp:lastModifiedBy>
  <cp:revision>547</cp:revision>
  <dcterms:created xsi:type="dcterms:W3CDTF">2026-01-04T12:25:55Z</dcterms:created>
  <dcterms:modified xsi:type="dcterms:W3CDTF">2026-01-12T09:13:54Z</dcterms:modified>
</cp:coreProperties>
</file>